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366" r:id="rId4"/>
    <p:sldId id="367" r:id="rId5"/>
    <p:sldId id="368" r:id="rId6"/>
    <p:sldId id="374" r:id="rId7"/>
    <p:sldId id="334" r:id="rId8"/>
    <p:sldId id="335" r:id="rId9"/>
    <p:sldId id="380" r:id="rId10"/>
    <p:sldId id="381" r:id="rId11"/>
    <p:sldId id="329" r:id="rId12"/>
    <p:sldId id="336" r:id="rId13"/>
    <p:sldId id="337" r:id="rId14"/>
    <p:sldId id="339" r:id="rId15"/>
    <p:sldId id="372" r:id="rId16"/>
    <p:sldId id="373" r:id="rId17"/>
    <p:sldId id="382" r:id="rId18"/>
    <p:sldId id="391" r:id="rId19"/>
    <p:sldId id="393" r:id="rId20"/>
    <p:sldId id="394" r:id="rId21"/>
    <p:sldId id="354" r:id="rId22"/>
    <p:sldId id="356" r:id="rId23"/>
    <p:sldId id="358" r:id="rId24"/>
    <p:sldId id="359" r:id="rId25"/>
    <p:sldId id="360" r:id="rId26"/>
    <p:sldId id="363" r:id="rId27"/>
    <p:sldId id="362" r:id="rId28"/>
    <p:sldId id="365" r:id="rId29"/>
    <p:sldId id="371" r:id="rId30"/>
    <p:sldId id="353" r:id="rId31"/>
    <p:sldId id="346" r:id="rId32"/>
    <p:sldId id="364" r:id="rId33"/>
    <p:sldId id="343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369" r:id="rId42"/>
    <p:sldId id="400" r:id="rId43"/>
    <p:sldId id="401" r:id="rId44"/>
    <p:sldId id="399" r:id="rId45"/>
    <p:sldId id="402" r:id="rId46"/>
    <p:sldId id="370" r:id="rId47"/>
    <p:sldId id="342" r:id="rId48"/>
    <p:sldId id="338" r:id="rId49"/>
    <p:sldId id="33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C0F08B-2A77-4420-9354-CF257E5A6B45}">
          <p14:sldIdLst>
            <p14:sldId id="256"/>
            <p14:sldId id="260"/>
            <p14:sldId id="366"/>
            <p14:sldId id="367"/>
            <p14:sldId id="368"/>
            <p14:sldId id="374"/>
            <p14:sldId id="334"/>
            <p14:sldId id="335"/>
            <p14:sldId id="380"/>
            <p14:sldId id="381"/>
            <p14:sldId id="329"/>
            <p14:sldId id="336"/>
            <p14:sldId id="337"/>
            <p14:sldId id="339"/>
            <p14:sldId id="372"/>
            <p14:sldId id="373"/>
            <p14:sldId id="382"/>
            <p14:sldId id="391"/>
            <p14:sldId id="393"/>
            <p14:sldId id="394"/>
            <p14:sldId id="354"/>
            <p14:sldId id="356"/>
            <p14:sldId id="358"/>
            <p14:sldId id="359"/>
            <p14:sldId id="360"/>
            <p14:sldId id="363"/>
            <p14:sldId id="362"/>
            <p14:sldId id="365"/>
            <p14:sldId id="371"/>
            <p14:sldId id="353"/>
            <p14:sldId id="346"/>
            <p14:sldId id="364"/>
            <p14:sldId id="343"/>
            <p14:sldId id="345"/>
            <p14:sldId id="347"/>
            <p14:sldId id="348"/>
            <p14:sldId id="349"/>
            <p14:sldId id="350"/>
            <p14:sldId id="351"/>
            <p14:sldId id="352"/>
            <p14:sldId id="369"/>
            <p14:sldId id="400"/>
            <p14:sldId id="401"/>
            <p14:sldId id="399"/>
            <p14:sldId id="402"/>
            <p14:sldId id="370"/>
            <p14:sldId id="342"/>
            <p14:sldId id="338"/>
            <p14:sldId id="333"/>
          </p14:sldIdLst>
        </p14:section>
        <p14:section name="Untitled Section" id="{87D1CA4B-83C7-4964-9170-2242C1BF1C6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66" autoAdjust="0"/>
  </p:normalViewPr>
  <p:slideViewPr>
    <p:cSldViewPr snapToObjects="1">
      <p:cViewPr varScale="1">
        <p:scale>
          <a:sx n="187" d="100"/>
          <a:sy n="187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B0CB-9854-425E-A483-57B6433705E7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3880-E723-41E0-A470-2060FF1D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3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https://www.xsens.com/products/xsens-mvn/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is from:</a:t>
            </a:r>
          </a:p>
          <a:p>
            <a:r>
              <a:rPr lang="en-US" dirty="0" smtClean="0"/>
              <a:t>http://www.memsjournal.com/2011/01/motion-sensing-in-the-iphone-4-mems-gyroscope.html</a:t>
            </a:r>
          </a:p>
          <a:p>
            <a:r>
              <a:rPr lang="en-US" dirty="0" smtClean="0"/>
              <a:t>http://memsjournal.typepad.com/.a/6a00d8345225f869e20148c7d54d63970c-pi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MetaWear</a:t>
            </a:r>
            <a:r>
              <a:rPr lang="en-US" baseline="0" dirty="0" smtClean="0"/>
              <a:t> Pro C from </a:t>
            </a:r>
            <a:r>
              <a:rPr lang="en-US" baseline="0" dirty="0" err="1" smtClean="0"/>
              <a:t>Mbient</a:t>
            </a:r>
            <a:r>
              <a:rPr lang="en-US" baseline="0" dirty="0" smtClean="0"/>
              <a:t> Labs (24 mm diameter). BBC </a:t>
            </a:r>
            <a:r>
              <a:rPr lang="en-US" baseline="0" dirty="0" err="1" smtClean="0"/>
              <a:t>MicroBit</a:t>
            </a:r>
            <a:r>
              <a:rPr lang="en-US" baseline="0" dirty="0" smtClean="0"/>
              <a:t>  (43x52mm)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r>
              <a:rPr lang="en-US" baseline="0" dirty="0" smtClean="0"/>
              <a:t> errors proportional to t^3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Snypr</a:t>
            </a:r>
            <a:r>
              <a:rPr lang="en-US" baseline="0" dirty="0" smtClean="0"/>
              <a:t> – Lacrosse training app …. Slip phone into holder on arm… Detect motion…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….. Count reps….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https://www.wareable.com/golf/zepp-2-offers-new-design-and-enhanced-coaching-2548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r>
              <a:rPr lang="en-US" baseline="0" dirty="0" smtClean="0"/>
              <a:t> is from a blog post by </a:t>
            </a:r>
            <a:r>
              <a:rPr lang="en-US" baseline="0" dirty="0" err="1" smtClean="0"/>
              <a:t>Seb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Madgwick</a:t>
            </a:r>
            <a:r>
              <a:rPr lang="en-US" baseline="0" dirty="0" smtClean="0"/>
              <a:t>, who wrote the seminal paper “An efficient orientation filter for inertial and </a:t>
            </a:r>
            <a:r>
              <a:rPr lang="en-US" baseline="0" dirty="0" err="1" smtClean="0"/>
              <a:t>intertial</a:t>
            </a:r>
            <a:r>
              <a:rPr lang="en-US" baseline="0" dirty="0" smtClean="0"/>
              <a:t>/magnetic sensor arrays” (30 Apr, 2010)</a:t>
            </a:r>
          </a:p>
          <a:p>
            <a:r>
              <a:rPr lang="en-US" dirty="0" smtClean="0"/>
              <a:t>Blog post is: http://diydrones.com/forum/topics/magnetometer-soft-and-hard-iron-calibration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1851, Leon</a:t>
            </a:r>
            <a:r>
              <a:rPr lang="en-US" baseline="0" dirty="0" smtClean="0"/>
              <a:t> Foucault famous pendulum rotated once per sidereal day – 23h56m at the poles.</a:t>
            </a:r>
          </a:p>
          <a:p>
            <a:r>
              <a:rPr lang="en-US" baseline="0" dirty="0" smtClean="0"/>
              <a:t>But as you move down in latitude, the swing plane is at an angle to the rotation of the earth through the poles.</a:t>
            </a:r>
          </a:p>
          <a:p>
            <a:r>
              <a:rPr lang="en-US" baseline="0" dirty="0" smtClean="0"/>
              <a:t>The rotation slowed down depending on the sine of the latitude.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1852, he build a gyroscope where the rotating mass maintained a fixed direction as the earth rotated.</a:t>
            </a:r>
          </a:p>
          <a:p>
            <a:r>
              <a:rPr lang="en-US" baseline="0" dirty="0" smtClean="0"/>
              <a:t>It only ran for 10 minutes before slowing. This was enough to prove the principle.</a:t>
            </a:r>
          </a:p>
          <a:p>
            <a:endParaRPr lang="en-US" dirty="0" smtClean="0"/>
          </a:p>
          <a:p>
            <a:r>
              <a:rPr lang="en-US" dirty="0" smtClean="0"/>
              <a:t>Pictures</a:t>
            </a:r>
            <a:r>
              <a:rPr lang="en-US" baseline="0" dirty="0" smtClean="0"/>
              <a:t> are from </a:t>
            </a:r>
            <a:r>
              <a:rPr lang="en-US" dirty="0" smtClean="0"/>
              <a:t>http://tobin.pagesperso-orange.fr/PROBING_SPACE_Nelson.pdf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ST124-M inertial platform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IU-514 instrument</a:t>
            </a:r>
            <a:r>
              <a:rPr lang="en-US" baseline="0" dirty="0" smtClean="0"/>
              <a:t> unit</a:t>
            </a:r>
          </a:p>
          <a:p>
            <a:r>
              <a:rPr lang="en-US" baseline="0" dirty="0" smtClean="0"/>
              <a:t>Silver sphere contains nitrogen for lubricating the gimbals.</a:t>
            </a:r>
          </a:p>
          <a:p>
            <a:r>
              <a:rPr lang="en-US" baseline="0" dirty="0" smtClean="0"/>
              <a:t>Empty spot to the right is where the ST124-M gimbal unit would 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MEMS = </a:t>
            </a:r>
            <a:r>
              <a:rPr lang="en-US" dirty="0" err="1" smtClean="0"/>
              <a:t>Micromachined</a:t>
            </a:r>
            <a:r>
              <a:rPr lang="en-US" baseline="0" dirty="0" smtClean="0"/>
              <a:t> electromagnetic structure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3880-E723-41E0-A470-2060FF1DE0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4525963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405331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2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7EB-A569-4B21-9523-FA3F81A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6766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Python, Motion Sensors</a:t>
            </a:r>
            <a:br>
              <a:rPr lang="en-US" sz="4800" dirty="0" smtClean="0"/>
            </a:br>
            <a:r>
              <a:rPr lang="en-US" sz="4800" dirty="0" smtClean="0"/>
              <a:t>and Data Fusion</a:t>
            </a:r>
            <a:br>
              <a:rPr lang="en-US" sz="4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dirty="0" err="1" smtClean="0"/>
              <a:t>PyCon</a:t>
            </a:r>
            <a:r>
              <a:rPr lang="en-US" sz="2400" dirty="0" smtClean="0"/>
              <a:t> UK, 15 September 2016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05064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Stephen Simmons</a:t>
            </a:r>
          </a:p>
          <a:p>
            <a:r>
              <a:rPr lang="en-US" sz="2000" dirty="0" smtClean="0"/>
              <a:t>mail@stevesimmons.com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16024" y="6104909"/>
            <a:ext cx="72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github.com/stevesimmons/pyconuk-motion-sensor-data-fusion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632848" cy="57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Control and </a:t>
            </a:r>
            <a:r>
              <a:rPr lang="en-US" dirty="0" err="1" smtClean="0"/>
              <a:t>stabilisation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" y="980728"/>
            <a:ext cx="8260343" cy="5832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Automotive…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72385"/>
            <a:ext cx="7920880" cy="5280951"/>
          </a:xfrm>
        </p:spPr>
      </p:pic>
    </p:spTree>
    <p:extLst>
      <p:ext uri="{BB962C8B-B14F-4D97-AF65-F5344CB8AC3E}">
        <p14:creationId xmlns:p14="http://schemas.microsoft.com/office/powerpoint/2010/main" val="5021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“Quantified self”…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3" y="1003716"/>
            <a:ext cx="7471598" cy="5737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784976" cy="55135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 r="1629"/>
          <a:stretch/>
        </p:blipFill>
        <p:spPr bwMode="auto">
          <a:xfrm>
            <a:off x="82100" y="1124744"/>
            <a:ext cx="8950258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Sports coaching…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09664"/>
            <a:ext cx="8928992" cy="502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Linear acceleration plus gravity</a:t>
            </a: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Local magnetic field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Gyroscope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Angular rotation rate</a:t>
            </a:r>
          </a:p>
          <a:p>
            <a:pPr lvl="0">
              <a:spcBef>
                <a:spcPts val="0"/>
              </a:spcBef>
            </a:pP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GPS	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Absolute location (outdoor)</a:t>
            </a:r>
          </a:p>
          <a:p>
            <a:pPr lvl="0">
              <a:spcBef>
                <a:spcPts val="0"/>
              </a:spcBef>
            </a:pPr>
            <a:endParaRPr lang="en-US" sz="105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b="1" dirty="0">
                <a:solidFill>
                  <a:prstClr val="white">
                    <a:lumMod val="75000"/>
                  </a:prstClr>
                </a:solidFill>
              </a:rPr>
              <a:t>Pressure		</a:t>
            </a:r>
          </a:p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endParaRPr lang="en-US" sz="1000" b="1" dirty="0">
              <a:solidFill>
                <a:prstClr val="white">
                  <a:lumMod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1" dirty="0">
                <a:solidFill>
                  <a:prstClr val="white">
                    <a:lumMod val="75000"/>
                  </a:prstClr>
                </a:solidFill>
              </a:rPr>
              <a:t>+ light, sound, touch, temperature, humidity, heart rate, …</a:t>
            </a:r>
            <a:endParaRPr 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4"/>
          <a:stretch/>
        </p:blipFill>
        <p:spPr bwMode="auto">
          <a:xfrm>
            <a:off x="4067944" y="3284984"/>
            <a:ext cx="432048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9992" y="1734373"/>
            <a:ext cx="4248472" cy="1334587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A</a:t>
            </a:r>
            <a:r>
              <a:rPr lang="en-US" b="1" baseline="-25000" dirty="0" err="1" smtClean="0"/>
              <a:t>measured</a:t>
            </a:r>
            <a:r>
              <a:rPr lang="en-US" dirty="0" smtClean="0"/>
              <a:t> = </a:t>
            </a:r>
            <a:r>
              <a:rPr lang="en-US" b="1" dirty="0" err="1" smtClean="0"/>
              <a:t>A</a:t>
            </a:r>
            <a:r>
              <a:rPr lang="en-US" b="1" baseline="-25000" dirty="0" err="1" smtClean="0"/>
              <a:t>sensor</a:t>
            </a:r>
            <a:r>
              <a:rPr lang="en-US" dirty="0" smtClean="0"/>
              <a:t> - </a:t>
            </a:r>
            <a:r>
              <a:rPr lang="en-US" b="1" dirty="0" smtClean="0"/>
              <a:t>R </a:t>
            </a:r>
            <a:r>
              <a:rPr lang="en-US" dirty="0" smtClean="0"/>
              <a:t> </a:t>
            </a:r>
            <a:r>
              <a:rPr lang="en-US" b="1" dirty="0" smtClean="0"/>
              <a:t>g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sz="1800" b="1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R</a:t>
            </a:r>
            <a:r>
              <a:rPr lang="en-US" sz="1800" dirty="0" smtClean="0"/>
              <a:t> is rotation matrix converting gravity vector g to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</p:txBody>
      </p:sp>
    </p:spTree>
    <p:extLst>
      <p:ext uri="{BB962C8B-B14F-4D97-AF65-F5344CB8AC3E}">
        <p14:creationId xmlns:p14="http://schemas.microsoft.com/office/powerpoint/2010/main" val="1101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Local </a:t>
            </a:r>
            <a:r>
              <a:rPr lang="en-US" sz="2000" dirty="0"/>
              <a:t>magnetic </a:t>
            </a:r>
            <a:r>
              <a:rPr lang="en-US" sz="2000" dirty="0" smtClean="0"/>
              <a:t>field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Angular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7944" y="908720"/>
            <a:ext cx="4869904" cy="271958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 err="1" smtClean="0"/>
              <a:t>B</a:t>
            </a:r>
            <a:r>
              <a:rPr lang="en-US" b="1" baseline="-25000" dirty="0" err="1" smtClean="0"/>
              <a:t>measured</a:t>
            </a:r>
            <a:r>
              <a:rPr lang="en-US" dirty="0" smtClean="0"/>
              <a:t> = </a:t>
            </a:r>
            <a:r>
              <a:rPr lang="en-US" b="1" dirty="0" smtClean="0"/>
              <a:t>W (R</a:t>
            </a:r>
            <a:r>
              <a:rPr lang="el-GR" b="1" baseline="-25000" dirty="0" smtClean="0"/>
              <a:t>φ </a:t>
            </a:r>
            <a:r>
              <a:rPr lang="en-US" b="1" dirty="0"/>
              <a:t>R</a:t>
            </a:r>
            <a:r>
              <a:rPr lang="el-GR" b="1" baseline="-25000" dirty="0" smtClean="0"/>
              <a:t>θ </a:t>
            </a:r>
            <a:r>
              <a:rPr lang="en-US" b="1" dirty="0" smtClean="0"/>
              <a:t>R</a:t>
            </a:r>
            <a:r>
              <a:rPr lang="el-GR" b="1" baseline="-25000" dirty="0" smtClean="0"/>
              <a:t>ψ</a:t>
            </a:r>
            <a:r>
              <a:rPr lang="en-US" dirty="0" smtClean="0"/>
              <a:t> </a:t>
            </a:r>
            <a:r>
              <a:rPr lang="en-US" b="1" dirty="0" err="1" smtClean="0"/>
              <a:t>B</a:t>
            </a:r>
            <a:r>
              <a:rPr lang="en-US" b="1" baseline="-25000" dirty="0" err="1" smtClean="0"/>
              <a:t>earth</a:t>
            </a:r>
            <a:r>
              <a:rPr lang="en-US" b="1" dirty="0" smtClean="0"/>
              <a:t>) + V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R</a:t>
            </a:r>
            <a:r>
              <a:rPr lang="el-GR" sz="1800" b="1" baseline="-25000" dirty="0"/>
              <a:t>φ </a:t>
            </a:r>
            <a:r>
              <a:rPr lang="en-US" sz="1800" b="1" dirty="0"/>
              <a:t>R</a:t>
            </a:r>
            <a:r>
              <a:rPr lang="el-GR" sz="1800" b="1" baseline="-25000" dirty="0"/>
              <a:t>θ </a:t>
            </a:r>
            <a:r>
              <a:rPr lang="en-US" sz="1800" b="1" dirty="0"/>
              <a:t>R</a:t>
            </a:r>
            <a:r>
              <a:rPr lang="el-GR" sz="1800" b="1" baseline="-25000" dirty="0"/>
              <a:t>ψ</a:t>
            </a:r>
            <a:r>
              <a:rPr lang="en-US" sz="1800" dirty="0"/>
              <a:t> </a:t>
            </a:r>
            <a:r>
              <a:rPr lang="en-US" sz="1800" dirty="0" smtClean="0"/>
              <a:t> rotates the earth’s magnetic field by yaw (</a:t>
            </a:r>
            <a:r>
              <a:rPr lang="el-GR" sz="1800" dirty="0" smtClean="0"/>
              <a:t>ψ</a:t>
            </a:r>
            <a:r>
              <a:rPr lang="en-US" sz="1800" dirty="0" smtClean="0"/>
              <a:t>), pitch (</a:t>
            </a:r>
            <a:r>
              <a:rPr lang="el-GR" sz="1800" dirty="0" smtClean="0"/>
              <a:t>θ</a:t>
            </a:r>
            <a:r>
              <a:rPr lang="en-US" sz="1800" dirty="0" smtClean="0"/>
              <a:t>) and roll (</a:t>
            </a:r>
            <a:r>
              <a:rPr lang="el-GR" sz="1800" dirty="0"/>
              <a:t>ψ</a:t>
            </a:r>
            <a:r>
              <a:rPr lang="en-US" sz="1800" dirty="0" smtClean="0"/>
              <a:t>) angles to the sensor’s local (</a:t>
            </a:r>
            <a:r>
              <a:rPr lang="en-US" sz="1800" dirty="0" err="1" smtClean="0"/>
              <a:t>x,y,z</a:t>
            </a:r>
            <a:r>
              <a:rPr lang="en-US" sz="1800" dirty="0" smtClean="0"/>
              <a:t>) coordinates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dirty="0" smtClean="0"/>
              <a:t>W </a:t>
            </a:r>
            <a:r>
              <a:rPr lang="en-US" sz="1800" dirty="0" smtClean="0"/>
              <a:t>(3x3 matrix) and </a:t>
            </a:r>
            <a:r>
              <a:rPr lang="en-US" sz="1800" b="1" dirty="0" smtClean="0"/>
              <a:t>V </a:t>
            </a:r>
            <a:r>
              <a:rPr lang="en-US" sz="1800" dirty="0" smtClean="0"/>
              <a:t>(xyz-vector) are “soft iron” and “hard iron” distortions for ferromagnetic components that move with the sensor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3395836" cy="25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0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19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816" y="1588610"/>
            <a:ext cx="5760640" cy="93447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588610"/>
            <a:ext cx="8568952" cy="5189488"/>
          </a:xfrm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Linear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acceleration plus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Magnetometer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field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</a:rPr>
              <a:t>Gyroscope		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Angular </a:t>
            </a:r>
            <a:r>
              <a:rPr lang="en-US" sz="2000" dirty="0"/>
              <a:t>rotation rate</a:t>
            </a:r>
          </a:p>
          <a:p>
            <a:pPr>
              <a:spcBef>
                <a:spcPts val="0"/>
              </a:spcBef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GPS		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Absolute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location (outdoor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endParaRPr lang="en-US" sz="105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Pressure		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Altitude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(outdoor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); relative height (indoor)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+ light, sound, touch, temperature, humidity, heart rate, …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r>
              <a:rPr lang="en-US" dirty="0"/>
              <a:t>Foucault’s gyroscope </a:t>
            </a:r>
            <a:r>
              <a:rPr lang="en-US" dirty="0" smtClean="0"/>
              <a:t>(</a:t>
            </a:r>
            <a:r>
              <a:rPr lang="en-US" dirty="0" smtClean="0"/>
              <a:t>1862)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2741"/>
            <a:ext cx="3969841" cy="494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1124744"/>
            <a:ext cx="3432665" cy="525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648072"/>
          </a:xfrm>
        </p:spPr>
        <p:txBody>
          <a:bodyPr/>
          <a:lstStyle/>
          <a:p>
            <a:pPr algn="l"/>
            <a:r>
              <a:rPr lang="en-US" dirty="0" smtClean="0"/>
              <a:t>ST124-M </a:t>
            </a:r>
            <a:r>
              <a:rPr lang="en-US" dirty="0" smtClean="0"/>
              <a:t>inertial </a:t>
            </a:r>
            <a:r>
              <a:rPr lang="en-US" dirty="0" smtClean="0"/>
              <a:t>platform for Saturn V (1965)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84" y="1844824"/>
            <a:ext cx="3501504" cy="40809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528" y="932723"/>
            <a:ext cx="5034190" cy="5877272"/>
            <a:chOff x="866774" y="932723"/>
            <a:chExt cx="4274920" cy="5877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3" y="932723"/>
              <a:ext cx="4242101" cy="58772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2594309" y="1638368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6774" y="549747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65283" y="2886507"/>
              <a:ext cx="392858" cy="523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559"/>
            <a:ext cx="7056784" cy="6727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8136904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-15191" r="-2520" b="15191"/>
          <a:stretch/>
        </p:blipFill>
        <p:spPr>
          <a:xfrm>
            <a:off x="1907704" y="-1323528"/>
            <a:ext cx="5472608" cy="85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830"/>
            <a:ext cx="403244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36"/>
            <a:ext cx="4313445" cy="6797840"/>
          </a:xfrm>
        </p:spPr>
      </p:pic>
    </p:spTree>
    <p:extLst>
      <p:ext uri="{BB962C8B-B14F-4D97-AF65-F5344CB8AC3E}">
        <p14:creationId xmlns:p14="http://schemas.microsoft.com/office/powerpoint/2010/main" val="19669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t="5334" r="8217" b="23905"/>
          <a:stretch/>
        </p:blipFill>
        <p:spPr>
          <a:xfrm>
            <a:off x="860050" y="908720"/>
            <a:ext cx="738435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MEMS gyroscope (2016)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8095"/>
            <a:ext cx="6491064" cy="52532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98" r="6933" b="14408"/>
          <a:stretch/>
        </p:blipFill>
        <p:spPr>
          <a:xfrm>
            <a:off x="107504" y="1046480"/>
            <a:ext cx="8863776" cy="57607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74360" cy="792088"/>
          </a:xfrm>
        </p:spPr>
        <p:txBody>
          <a:bodyPr/>
          <a:lstStyle/>
          <a:p>
            <a:pPr algn="l"/>
            <a:r>
              <a:rPr lang="en-US" dirty="0" smtClean="0"/>
              <a:t>Sensors </a:t>
            </a:r>
            <a:r>
              <a:rPr lang="en-US" dirty="0" smtClean="0"/>
              <a:t>in </a:t>
            </a:r>
            <a:r>
              <a:rPr lang="en-US" dirty="0" err="1" smtClean="0"/>
              <a:t>Metawear</a:t>
            </a:r>
            <a:r>
              <a:rPr lang="en-US" dirty="0" smtClean="0"/>
              <a:t> </a:t>
            </a:r>
            <a:r>
              <a:rPr lang="en-US" dirty="0" smtClean="0"/>
              <a:t>C PRO </a:t>
            </a:r>
            <a:r>
              <a:rPr lang="en-US" dirty="0" smtClean="0"/>
              <a:t>and </a:t>
            </a:r>
            <a:r>
              <a:rPr lang="en-US" dirty="0" smtClean="0"/>
              <a:t>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2168" y="5661248"/>
            <a:ext cx="2051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Gyroscope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241884" y="4221088"/>
            <a:ext cx="449796" cy="151216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27984" y="602128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Accelerometer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Magnetometer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283968" y="4149080"/>
            <a:ext cx="288032" cy="219537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427984" y="4509120"/>
            <a:ext cx="432048" cy="165618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err="1" smtClean="0"/>
              <a:t>Metaware</a:t>
            </a:r>
            <a:r>
              <a:rPr lang="en-US" dirty="0" smtClean="0"/>
              <a:t> C Pro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24 mm diameter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>
                <a:solidFill>
                  <a:srgbClr val="FF0000"/>
                </a:solidFill>
              </a:rPr>
              <a:t>[To be updated … These are </a:t>
            </a:r>
            <a:r>
              <a:rPr lang="en-US" sz="1800" b="1" i="1" u="sng" dirty="0" err="1" smtClean="0">
                <a:solidFill>
                  <a:srgbClr val="FF0000"/>
                </a:solidFill>
              </a:rPr>
              <a:t>Micro:Bit</a:t>
            </a:r>
            <a:r>
              <a:rPr lang="en-US" sz="1800" b="1" i="1" u="sng" dirty="0" smtClean="0">
                <a:solidFill>
                  <a:srgbClr val="FF0000"/>
                </a:solidFill>
              </a:rPr>
              <a:t> specs]</a:t>
            </a:r>
          </a:p>
          <a:p>
            <a:pPr>
              <a:spcBef>
                <a:spcPts val="0"/>
              </a:spcBef>
            </a:pP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USB; push 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5809"/>
          <a:stretch/>
        </p:blipFill>
        <p:spPr>
          <a:xfrm>
            <a:off x="179512" y="1866493"/>
            <a:ext cx="4293096" cy="30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r>
              <a:rPr lang="en-US" dirty="0" smtClean="0"/>
              <a:t> –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21682"/>
            <a:ext cx="4104456" cy="32194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5052317"/>
            <a:ext cx="3672408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PCB: 43 x 52 mm</a:t>
            </a:r>
          </a:p>
          <a:p>
            <a:r>
              <a:rPr lang="en-US" sz="1400" dirty="0" smtClean="0"/>
              <a:t>sensors: 2 x 2 mm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1163885"/>
            <a:ext cx="4572000" cy="536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i="1" u="sng" dirty="0" smtClean="0"/>
              <a:t>CPU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nRF51822 - Nordic Semiconductor 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ARM Cortex-M0, 16k RAM, 256k flash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Interfaces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Bluetooth LE; radio; USB; push buttons</a:t>
            </a:r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b="1" i="1" u="sng" dirty="0" smtClean="0"/>
              <a:t>Sensors </a:t>
            </a:r>
            <a:endParaRPr lang="en-US" sz="1800" b="1" i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Accelerometer MMA8652FC (NXP)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3 axis, 12-bit, up to 800Hz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6-180µA @ 2.4V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  ±2/4/8g (</a:t>
            </a:r>
            <a:r>
              <a:rPr lang="en-US" sz="1800" dirty="0" err="1" smtClean="0"/>
              <a:t>sens</a:t>
            </a:r>
            <a:r>
              <a:rPr lang="en-US" sz="1800" dirty="0" smtClean="0"/>
              <a:t> ±2.5%, offset ±33mg, </a:t>
            </a:r>
            <a:br>
              <a:rPr lang="en-US" sz="1800" dirty="0" smtClean="0"/>
            </a:br>
            <a:r>
              <a:rPr lang="en-US" sz="1800" dirty="0" smtClean="0"/>
              <a:t>		noise 182µg/√Hz)</a:t>
            </a:r>
            <a:endParaRPr lang="en-US" sz="1800" dirty="0"/>
          </a:p>
          <a:p>
            <a:pPr fontAlgn="t">
              <a:spcBef>
                <a:spcPts val="0"/>
              </a:spcBef>
            </a:pPr>
            <a:endParaRPr lang="en-US" sz="1800" dirty="0" smtClean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Magnetometer MAG3110  (NXP)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3 axis, 16-bit, up to 80 Hz</a:t>
            </a:r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9-900µA </a:t>
            </a:r>
            <a:r>
              <a:rPr lang="en-US" sz="1800" dirty="0"/>
              <a:t>@ </a:t>
            </a:r>
            <a:r>
              <a:rPr lang="en-US" sz="1800" dirty="0" smtClean="0"/>
              <a:t>2.4V</a:t>
            </a:r>
            <a:endParaRPr lang="en-US" sz="1800" dirty="0"/>
          </a:p>
          <a:p>
            <a:pPr fontAlgn="t">
              <a:spcBef>
                <a:spcPts val="0"/>
              </a:spcBef>
            </a:pPr>
            <a:r>
              <a:rPr lang="en-US" sz="1800" dirty="0" smtClean="0"/>
              <a:t>  ±1000µT (</a:t>
            </a:r>
            <a:r>
              <a:rPr lang="en-US" sz="1800" dirty="0" err="1" smtClean="0"/>
              <a:t>sens</a:t>
            </a:r>
            <a:r>
              <a:rPr lang="en-US" sz="1800" dirty="0" smtClean="0"/>
              <a:t> 0.1µT, noise 0.25µT)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 smtClean="0"/>
          </a:p>
          <a:p>
            <a:pPr>
              <a:spcBef>
                <a:spcPts val="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10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 smtClean="0"/>
              <a:t>Example #1 – Wireless motion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87816" cy="5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 smtClean="0"/>
              <a:t>microbit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err="1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92088"/>
          </a:xfrm>
        </p:spPr>
        <p:txBody>
          <a:bodyPr/>
          <a:lstStyle/>
          <a:p>
            <a:pPr algn="l"/>
            <a:r>
              <a:rPr lang="en-US" dirty="0"/>
              <a:t>Example #1 – BBC </a:t>
            </a:r>
            <a:r>
              <a:rPr lang="en-US" dirty="0" err="1"/>
              <a:t>microbit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512" y="1118349"/>
            <a:ext cx="7427168" cy="526297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Transmit sensor data via radio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radio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Time,AccX,AccY,AccZ,MagX,MagY,MagZ,Heading,Gesture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\n“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"Sensor data as a comma-separated string with a newline"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running_time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get_values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g 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accelerometer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current_gesture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cx, cy,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get_x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get_y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get_z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compass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msg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'%d,%d,%d,%d,%d,%d,%d,%d,%s\n'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cy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cz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header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b="1" dirty="0" smtClean="0">
              <a:solidFill>
                <a:srgbClr val="0000FF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read_sensors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sleep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1960" y="4196213"/>
            <a:ext cx="4248472" cy="2462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Relay radio data to host PC via USB</a:t>
            </a:r>
          </a:p>
          <a:p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microbit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config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init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115000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data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radio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receive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uart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write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 smtClean="0"/>
              <a:t>Analyse</a:t>
            </a:r>
            <a:r>
              <a:rPr lang="en-US" dirty="0" smtClean="0"/>
              <a:t> data in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46341"/>
            <a:ext cx="6192688" cy="224676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75680"/>
            <a:ext cx="4176464" cy="267765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&lt;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class '</a:t>
            </a:r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pandas.core.frame.DataFrame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'&gt;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Float64Index: 5860 entries,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12.9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to </a:t>
            </a:r>
            <a:r>
              <a:rPr lang="en-US" sz="1200" dirty="0" smtClean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246.1</a:t>
            </a:r>
            <a:endParaRPr lang="en-US" sz="1200" dirty="0">
              <a:solidFill>
                <a:srgbClr val="FF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Data columns (total 8 columns):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MagX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MagY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MagZ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Heading    5860 non-null int64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Gesture    3760 non-null object</a:t>
            </a:r>
          </a:p>
          <a:p>
            <a:r>
              <a:rPr lang="en-US" sz="1200" dirty="0" err="1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dtypes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 int64(7), object(1)</a:t>
            </a:r>
          </a:p>
          <a:p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memory usage: 412.0+ KB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31085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79512" y="1046341"/>
            <a:ext cx="6192688" cy="504753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19" y="3528265"/>
            <a:ext cx="4691285" cy="328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5076056" y="3707740"/>
            <a:ext cx="3168352" cy="369332"/>
            <a:chOff x="5004048" y="2852936"/>
            <a:chExt cx="3168352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1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/>
              <a:t>Example #1 – </a:t>
            </a:r>
            <a:r>
              <a:rPr lang="en-US" dirty="0" err="1"/>
              <a:t>Analyse</a:t>
            </a:r>
            <a:r>
              <a:rPr lang="en-US" dirty="0"/>
              <a:t> data in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1052736"/>
            <a:ext cx="6192688" cy="59093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See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Jupyter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notebook analysis-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kettle.ipynb</a:t>
            </a: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%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inline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pandas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read_csv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'data.csv'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1000.0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to sec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set_index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'Time'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info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[[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200.0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128.733753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802.477987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636.926625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dtype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float64</a:t>
            </a:r>
          </a:p>
          <a:p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accXYZ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axis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plot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()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&gt;&gt;&gt;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plt</a:t>
            </a:r>
            <a:r>
              <a:rPr lang="en-US" sz="14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specgram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NFFT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512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100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noverlap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r="12089"/>
          <a:stretch/>
        </p:blipFill>
        <p:spPr>
          <a:xfrm>
            <a:off x="4644008" y="3652492"/>
            <a:ext cx="4392488" cy="265682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>
            <a:off x="4293740" y="1556792"/>
            <a:ext cx="4814764" cy="21677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5004048" y="1475492"/>
            <a:ext cx="3168352" cy="369332"/>
            <a:chOff x="5004048" y="2852936"/>
            <a:chExt cx="3168352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354547" y="285293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boiling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8966" y="2852936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simmering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4048" y="2852936"/>
              <a:ext cx="94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heating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1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pPr algn="l"/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363272" cy="528518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Both"/>
            </a:pPr>
            <a:r>
              <a:rPr lang="en-US" dirty="0" smtClean="0"/>
              <a:t>Combines data from multiple sensors</a:t>
            </a:r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endParaRPr lang="en-US" dirty="0"/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Reduces </a:t>
            </a:r>
            <a:r>
              <a:rPr lang="en-US" dirty="0" smtClean="0"/>
              <a:t>position errors when integrating </a:t>
            </a:r>
            <a:r>
              <a:rPr lang="en-US" dirty="0" err="1" smtClean="0"/>
              <a:t>accel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dirty="0" smtClean="0"/>
              <a:t>orrecting for sensor bias, drift, noise, nonlinearities</a:t>
            </a:r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Deals with missing data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8264" y="6381328"/>
            <a:ext cx="2133600" cy="365125"/>
          </a:xfrm>
        </p:spPr>
        <p:txBody>
          <a:bodyPr/>
          <a:lstStyle/>
          <a:p>
            <a:fld id="{E40EF7EB-A569-4B21-9523-FA3F81A77BC2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63688" y="1700808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63688" y="2466934"/>
            <a:ext cx="2232248" cy="6882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63688" y="3227198"/>
            <a:ext cx="2232248" cy="99603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Accelerometer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F0"/>
                </a:solidFill>
              </a:rPr>
              <a:t>Magnetometer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rgbClr val="00B050"/>
                </a:solidFill>
              </a:rPr>
              <a:t>Gyroscope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27984" y="1729379"/>
            <a:ext cx="3744416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Electronic compass 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(if acceleration = 0)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27984" y="2495039"/>
            <a:ext cx="4536504" cy="62670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Inertial Measurement Unit (IMU)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(6 </a:t>
            </a:r>
            <a:r>
              <a:rPr lang="en-US" sz="1800" dirty="0" err="1" smtClean="0"/>
              <a:t>DoF</a:t>
            </a:r>
            <a:r>
              <a:rPr lang="en-US" sz="1800" dirty="0"/>
              <a:t> </a:t>
            </a:r>
            <a:r>
              <a:rPr lang="en-US" sz="1800" dirty="0" smtClean="0"/>
              <a:t>– orientation, no absolute yaw)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27984" y="3402572"/>
            <a:ext cx="4392488" cy="903700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smtClean="0"/>
              <a:t>Magnetic, Angular Rate, Gravity (MARG)</a:t>
            </a:r>
          </a:p>
          <a:p>
            <a:pPr>
              <a:spcBef>
                <a:spcPts val="0"/>
              </a:spcBef>
            </a:pPr>
            <a:r>
              <a:rPr lang="en-US" sz="1800" b="1" dirty="0" smtClean="0"/>
              <a:t>Attitude Heading Reference System (AHRS)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(9 </a:t>
            </a:r>
            <a:r>
              <a:rPr lang="en-US" sz="1800" dirty="0" err="1" smtClean="0"/>
              <a:t>DoF</a:t>
            </a:r>
            <a:r>
              <a:rPr lang="en-US" sz="1800" dirty="0" smtClean="0"/>
              <a:t> – orientation, absolute north)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 – Tilt-compensating compass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4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12968" cy="792088"/>
          </a:xfrm>
        </p:spPr>
        <p:txBody>
          <a:bodyPr/>
          <a:lstStyle/>
          <a:p>
            <a:r>
              <a:rPr lang="en-US" dirty="0" smtClean="0"/>
              <a:t>Example #3 – </a:t>
            </a:r>
            <a:r>
              <a:rPr lang="en-US" dirty="0" err="1" smtClean="0"/>
              <a:t>Kalman</a:t>
            </a:r>
            <a:r>
              <a:rPr lang="en-US" dirty="0" smtClean="0"/>
              <a:t> filter for 6-/9-DoF IMU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2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6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err="1" smtClean="0"/>
              <a:t>micro:bit</a:t>
            </a:r>
            <a:r>
              <a:rPr lang="en-US" sz="2400" dirty="0" smtClean="0"/>
              <a:t> </a:t>
            </a:r>
            <a:r>
              <a:rPr lang="en-US" sz="2400" dirty="0" smtClean="0"/>
              <a:t>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4525963"/>
          </a:xfrm>
        </p:spPr>
        <p:txBody>
          <a:bodyPr>
            <a:noAutofit/>
          </a:bodyPr>
          <a:lstStyle/>
          <a:p>
            <a:r>
              <a:rPr lang="en-US" sz="1200" i="1" u="sng" dirty="0" err="1" smtClean="0"/>
              <a:t>Github</a:t>
            </a:r>
            <a:r>
              <a:rPr lang="en-US" sz="1200" i="1" u="sng" dirty="0" smtClean="0"/>
              <a:t> report accompanying this talk</a:t>
            </a:r>
            <a:endParaRPr lang="en-US" sz="1200" dirty="0" smtClean="0"/>
          </a:p>
          <a:p>
            <a:r>
              <a:rPr lang="en-US" sz="1200" dirty="0" smtClean="0"/>
              <a:t>http://github.com/stevesimmons/pyconuk-motion-sensor-data-fusion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BBC </a:t>
            </a:r>
            <a:r>
              <a:rPr lang="en-US" sz="1200" i="1" u="sng" dirty="0" err="1" smtClean="0"/>
              <a:t>micro:bit</a:t>
            </a:r>
            <a:r>
              <a:rPr lang="en-US" sz="1200" i="1" u="sng" dirty="0" smtClean="0"/>
              <a:t> (has accelerometer and </a:t>
            </a:r>
            <a:r>
              <a:rPr lang="en-US" sz="1200" i="1" u="sng" dirty="0" err="1" smtClean="0"/>
              <a:t>magnetomer</a:t>
            </a:r>
            <a:r>
              <a:rPr lang="en-US" sz="1200" i="1" u="sng" dirty="0" smtClean="0"/>
              <a:t>, no gyroscope)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/>
              <a:t>		http://</a:t>
            </a:r>
            <a:r>
              <a:rPr lang="en-US" sz="1200" dirty="0" smtClean="0"/>
              <a:t>microbit-micropython.readthedocs.io</a:t>
            </a:r>
          </a:p>
          <a:p>
            <a:r>
              <a:rPr lang="en-US" sz="1200" dirty="0"/>
              <a:t>Mu </a:t>
            </a:r>
            <a:r>
              <a:rPr lang="en-US" sz="1200" dirty="0" smtClean="0"/>
              <a:t>editor / </a:t>
            </a:r>
            <a:r>
              <a:rPr lang="en-US" sz="1200" dirty="0" err="1" smtClean="0"/>
              <a:t>uFlash</a:t>
            </a:r>
            <a:r>
              <a:rPr lang="en-US" sz="1200" dirty="0"/>
              <a:t>	https://github.com/ntoll/mu 		http</a:t>
            </a:r>
            <a:r>
              <a:rPr lang="en-US" sz="1200"/>
              <a:t>://</a:t>
            </a:r>
            <a:r>
              <a:rPr lang="en-US" sz="1200" smtClean="0"/>
              <a:t>uflash.readthedocs.org</a:t>
            </a:r>
            <a:endParaRPr lang="en-US" sz="1200" dirty="0" smtClean="0"/>
          </a:p>
          <a:p>
            <a:r>
              <a:rPr lang="en-US" sz="1200" dirty="0" smtClean="0"/>
              <a:t>MMA8652 accelerometer	http://www.nxp.com/files/sensors/doc/data_sheet/MMA8652FC.pdf </a:t>
            </a:r>
          </a:p>
          <a:p>
            <a:r>
              <a:rPr lang="en-US" sz="1200" dirty="0" smtClean="0"/>
              <a:t>MAG3110 magnetometer 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www.nxp.com/files/sensors/doc/data_sheet/MAG3110.pdf</a:t>
            </a:r>
          </a:p>
          <a:p>
            <a:r>
              <a:rPr lang="en-US" sz="1200" dirty="0" smtClean="0"/>
              <a:t>		http</a:t>
            </a:r>
            <a:r>
              <a:rPr lang="en-US" sz="1200" dirty="0"/>
              <a:t>://</a:t>
            </a:r>
            <a:r>
              <a:rPr lang="en-US" sz="1200" dirty="0" smtClean="0"/>
              <a:t>www.nxp.com/files/sensors/doc/data_sheet/AN4083.pdf</a:t>
            </a:r>
            <a:endParaRPr lang="en-US" sz="1200" dirty="0"/>
          </a:p>
          <a:p>
            <a:r>
              <a:rPr lang="en-US" sz="1200" i="1" u="sng" dirty="0" smtClean="0"/>
              <a:t>Data fusion concepts</a:t>
            </a:r>
          </a:p>
          <a:p>
            <a:r>
              <a:rPr lang="en-US" sz="1200" dirty="0" smtClean="0"/>
              <a:t>NXP sensor fusion toolbox (version 7.00, 18 August 2016)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://www.nxp.com/products/sensors/nxp-sensor-fusion:XTRSICSNSTLBOX?tid=vansensorfusion</a:t>
            </a:r>
          </a:p>
          <a:p>
            <a:r>
              <a:rPr lang="en-US" sz="1200" dirty="0" smtClean="0"/>
              <a:t>    Datasheet	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cache.nxp.com/files/sensors/doc/data_sheet/XSFLK_DS.pdf</a:t>
            </a:r>
          </a:p>
          <a:p>
            <a:r>
              <a:rPr lang="en-US" sz="1200" dirty="0" smtClean="0"/>
              <a:t>    User guide		http</a:t>
            </a:r>
            <a:r>
              <a:rPr lang="en-US" sz="1200" dirty="0"/>
              <a:t>://cache.nxp.com/files/sensors/doc/user_guide/NSFK_Prod_UG.pdf</a:t>
            </a:r>
          </a:p>
          <a:p>
            <a:endParaRPr lang="en-US" sz="1200" dirty="0" smtClean="0"/>
          </a:p>
          <a:p>
            <a:r>
              <a:rPr lang="en-US" sz="1200" i="1" u="sng" dirty="0" smtClean="0"/>
              <a:t>Electronic compass projects (accelerometer and magnetometer)</a:t>
            </a:r>
          </a:p>
          <a:p>
            <a:r>
              <a:rPr lang="en-US" sz="1200" dirty="0" smtClean="0"/>
              <a:t>Circuit Cellar (2012)	http</a:t>
            </a:r>
            <a:r>
              <a:rPr lang="en-US" sz="1200" dirty="0"/>
              <a:t>://</a:t>
            </a:r>
            <a:r>
              <a:rPr lang="en-US" sz="1200" dirty="0" smtClean="0"/>
              <a:t>cache.nxp.com/files/sensors/doc/reports_presentations/ARTICLE_REPRINT.pdf</a:t>
            </a:r>
          </a:p>
          <a:p>
            <a:endParaRPr lang="en-US" sz="1200" dirty="0"/>
          </a:p>
          <a:p>
            <a:r>
              <a:rPr lang="en-US" sz="1200" i="1" u="sng" dirty="0" smtClean="0"/>
              <a:t>IMU/AHRS projects (accelerometer, gyroscope, magnetometer)</a:t>
            </a:r>
          </a:p>
          <a:p>
            <a:r>
              <a:rPr lang="en-US" sz="1200" dirty="0" err="1" smtClean="0"/>
              <a:t>Madgwick’s</a:t>
            </a:r>
            <a:r>
              <a:rPr lang="en-US" sz="1200" dirty="0" smtClean="0"/>
              <a:t> algorithm (2010)	 https://www.samba.org/tridge/UAV/madgwick_internal_report.pdf	</a:t>
            </a:r>
          </a:p>
          <a:p>
            <a:r>
              <a:rPr lang="en-US" sz="1200" dirty="0" smtClean="0"/>
              <a:t>IMU </a:t>
            </a:r>
            <a:r>
              <a:rPr lang="en-US" sz="1200" dirty="0"/>
              <a:t>Data </a:t>
            </a:r>
            <a:r>
              <a:rPr lang="en-US" sz="1200" dirty="0" smtClean="0"/>
              <a:t>Fusing</a:t>
            </a:r>
            <a:r>
              <a:rPr lang="en-US" sz="1200" dirty="0"/>
              <a:t>	 http://www.olliw.eu/2013/imu-data-fusing</a:t>
            </a:r>
            <a:r>
              <a:rPr lang="en-US" sz="1200" dirty="0" smtClean="0"/>
              <a:t>/</a:t>
            </a:r>
          </a:p>
          <a:p>
            <a:r>
              <a:rPr lang="en-US" sz="1200" dirty="0" smtClean="0"/>
              <a:t>9DoF Sensor Fusion</a:t>
            </a:r>
            <a:r>
              <a:rPr lang="en-US" sz="1200" dirty="0"/>
              <a:t>	 https://github.com/kriswiner/MPU-6050/wiki/Affordable-9-DoF-Sensor-Fusion</a:t>
            </a:r>
          </a:p>
          <a:p>
            <a:r>
              <a:rPr lang="en-US" sz="1200" dirty="0" smtClean="0"/>
              <a:t>Experimental Comparison of Sensor Fusion Algorithms for Attitude Estimation (A </a:t>
            </a:r>
            <a:r>
              <a:rPr lang="en-US" sz="1200" dirty="0" err="1" smtClean="0"/>
              <a:t>Cavallo</a:t>
            </a:r>
            <a:r>
              <a:rPr lang="en-US" sz="1200" dirty="0" smtClean="0"/>
              <a:t> et al IFAC </a:t>
            </a:r>
            <a:r>
              <a:rPr lang="en-US" sz="1200" dirty="0"/>
              <a:t>2014) </a:t>
            </a:r>
            <a:r>
              <a:rPr lang="en-US" sz="1200" dirty="0" smtClean="0"/>
              <a:t>				http</a:t>
            </a:r>
            <a:r>
              <a:rPr lang="en-US" sz="1200" dirty="0"/>
              <a:t>://www.nt.ntnu.no/users/skoge/prost/proceedings/ifac2014/media/files/1173.pdf</a:t>
            </a:r>
            <a:endParaRPr lang="en-US" sz="1200" dirty="0" smtClean="0"/>
          </a:p>
          <a:p>
            <a:r>
              <a:rPr lang="en-US" sz="1200" dirty="0" err="1" smtClean="0"/>
              <a:t>BerryIMU</a:t>
            </a:r>
            <a:r>
              <a:rPr lang="en-US" sz="1200" dirty="0" smtClean="0"/>
              <a:t>		http://ozzmaker.com/berryimu-quick-start-guide	https://github.com/mwilliams03/BerryIMU</a:t>
            </a:r>
          </a:p>
          <a:p>
            <a:r>
              <a:rPr lang="en-US" sz="1200" dirty="0" err="1" smtClean="0"/>
              <a:t>MicroPython</a:t>
            </a:r>
            <a:r>
              <a:rPr lang="en-US" sz="1200" dirty="0" smtClean="0"/>
              <a:t> 6/9-DOF fusion (needs gyro -&gt; not for BBC </a:t>
            </a:r>
            <a:r>
              <a:rPr lang="en-US" sz="1200" dirty="0" err="1" smtClean="0"/>
              <a:t>micro:bit</a:t>
            </a:r>
            <a:r>
              <a:rPr lang="en-US" sz="1200" dirty="0" smtClean="0"/>
              <a:t>) 	https://github.com/micropython-IMU/micropython-fusion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use comparable MEMS sensors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467963"/>
              </p:ext>
            </p:extLst>
          </p:nvPr>
        </p:nvGraphicFramePr>
        <p:xfrm>
          <a:off x="457200" y="1600200"/>
          <a:ext cx="7211144" cy="7779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752"/>
                <a:gridCol w="1496752"/>
                <a:gridCol w="1496752"/>
                <a:gridCol w="2720888"/>
              </a:tblGrid>
              <a:tr h="77216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Phone </a:t>
                      </a:r>
                      <a:r>
                        <a:rPr lang="en-US" sz="1900" dirty="0" smtClean="0"/>
                        <a:t>OnePlus2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Wearable</a:t>
                      </a:r>
                    </a:p>
                    <a:p>
                      <a:r>
                        <a:rPr lang="en-US" sz="1900" dirty="0" err="1" smtClean="0"/>
                        <a:t>MetaWear</a:t>
                      </a:r>
                      <a:r>
                        <a:rPr lang="en-US" sz="1900" baseline="0" dirty="0" smtClean="0"/>
                        <a:t> C PRO</a:t>
                      </a:r>
                      <a:endParaRPr lang="en-US" sz="27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Board</a:t>
                      </a:r>
                    </a:p>
                    <a:p>
                      <a:r>
                        <a:rPr lang="en-US" sz="1900" dirty="0" smtClean="0"/>
                        <a:t>BBC </a:t>
                      </a:r>
                      <a:r>
                        <a:rPr lang="en-US" sz="1900" dirty="0" err="1" smtClean="0"/>
                        <a:t>Micro:bit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Accelerometer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LIS3DSH (STM)</a:t>
                      </a:r>
                      <a:endParaRPr lang="en-US" sz="2400" dirty="0"/>
                    </a:p>
                  </a:txBody>
                  <a:tcPr marT="60960" marB="60960"/>
                </a:tc>
                <a:tc rowSpan="2">
                  <a:txBody>
                    <a:bodyPr/>
                    <a:lstStyle/>
                    <a:p>
                      <a:r>
                        <a:rPr lang="en-US" sz="2400" dirty="0" smtClean="0"/>
                        <a:t>BMI160 IMU</a:t>
                      </a:r>
                      <a:r>
                        <a:rPr lang="en-US" sz="2400" baseline="0" dirty="0" smtClean="0"/>
                        <a:t> (Bosch)</a:t>
                      </a:r>
                    </a:p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MMA8652</a:t>
                      </a:r>
                      <a:r>
                        <a:rPr lang="en-US" sz="2400" baseline="0" dirty="0" smtClean="0"/>
                        <a:t> (NXP </a:t>
                      </a:r>
                      <a:r>
                        <a:rPr lang="en-US" sz="1500" baseline="0" dirty="0" err="1" smtClean="0"/>
                        <a:t>Freescale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Gyroscope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L3D20</a:t>
                      </a:r>
                      <a:r>
                        <a:rPr lang="en-US" sz="2400" baseline="0" dirty="0" smtClean="0"/>
                        <a:t> (STM)</a:t>
                      </a:r>
                    </a:p>
                  </a:txBody>
                  <a:tcPr marT="60960" marB="6096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Magnetometer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MMC34160PJ (MEMSIC)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MAG3110</a:t>
                      </a:r>
                    </a:p>
                    <a:p>
                      <a:r>
                        <a:rPr lang="en-US" sz="2400" baseline="0" dirty="0" smtClean="0"/>
                        <a:t>(NXP </a:t>
                      </a:r>
                      <a:r>
                        <a:rPr lang="en-US" sz="1400" baseline="0" dirty="0" err="1" smtClean="0"/>
                        <a:t>Freescale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Source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My Sensors Android app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RF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Wifi</a:t>
                      </a:r>
                      <a:r>
                        <a:rPr lang="en-US" sz="2400" dirty="0" smtClean="0"/>
                        <a:t>, BT, BLE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BLE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BLE, radio</a:t>
                      </a:r>
                      <a:endParaRPr lang="en-US" sz="24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Memory</a:t>
                      </a:r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16k RAM, 256k flash</a:t>
                      </a:r>
                      <a:endParaRPr lang="en-US" sz="24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technical terms, what do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15200" cy="4525963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 smtClean="0"/>
              <a:t>Real-time measurement of speed, orientation, position, …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Cheap, low-power sensors</a:t>
            </a:r>
          </a:p>
          <a:p>
            <a:pPr marL="457200" indent="-457200">
              <a:buFontTx/>
              <a:buChar char="-"/>
            </a:pPr>
            <a:endParaRPr lang="en-US" dirty="0" smtClean="0"/>
          </a:p>
          <a:p>
            <a:pPr marL="457200" indent="-457200">
              <a:buFontTx/>
              <a:buChar char="-"/>
            </a:pPr>
            <a:r>
              <a:rPr lang="en-US" dirty="0" smtClean="0"/>
              <a:t>Low-latency algorithms to clean up/pre-process raw data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Sensor-fusion – merge 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High-level outputs – gestures, triggers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9492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6 DOF = 3-axis gyroscope and accelerometer = IMU</a:t>
            </a:r>
          </a:p>
          <a:p>
            <a:r>
              <a:rPr lang="en-US" sz="2400" dirty="0" smtClean="0"/>
              <a:t>9 DOF = IMU + compass (magnetometer)</a:t>
            </a:r>
          </a:p>
          <a:p>
            <a:r>
              <a:rPr lang="en-US" sz="2400" dirty="0" smtClean="0"/>
              <a:t>10 DOF = adds barometer (pressure)</a:t>
            </a:r>
          </a:p>
          <a:p>
            <a:r>
              <a:rPr lang="en-US" sz="2400" dirty="0" smtClean="0"/>
              <a:t>11 DOF = add GPS receiver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336"/>
            <a:ext cx="807524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Why play with motion sensors? </a:t>
            </a:r>
          </a:p>
          <a:p>
            <a:r>
              <a:rPr lang="en-US" sz="2400" dirty="0" smtClean="0"/>
              <a:t>	tiny sensors + fun applications + cheap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+ smart algorithms</a:t>
            </a:r>
            <a:r>
              <a:rPr lang="en-US" sz="2400" b="1" dirty="0" smtClean="0">
                <a:solidFill>
                  <a:srgbClr val="00B0F0"/>
                </a:solidFill>
              </a:rPr>
              <a:t> in python</a:t>
            </a:r>
          </a:p>
          <a:p>
            <a:endParaRPr lang="en-US" sz="2400" dirty="0" smtClean="0"/>
          </a:p>
          <a:p>
            <a:r>
              <a:rPr lang="en-US" sz="2400" dirty="0" smtClean="0"/>
              <a:t>Motion sensors then and now – 1852, 1965, 2016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#1 – Wireless motion logging with BBC </a:t>
            </a:r>
            <a:r>
              <a:rPr lang="en-US" sz="2400" dirty="0" err="1" smtClean="0"/>
              <a:t>micro:bit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fusion – combining data from multiple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#2 – </a:t>
            </a:r>
            <a:r>
              <a:rPr lang="en-US" sz="2400" dirty="0" err="1" smtClean="0"/>
              <a:t>micro:bit</a:t>
            </a:r>
            <a:r>
              <a:rPr lang="en-US" sz="2400" dirty="0" smtClean="0"/>
              <a:t> </a:t>
            </a:r>
            <a:r>
              <a:rPr lang="en-US" sz="2400" dirty="0" smtClean="0"/>
              <a:t>tilt-compensated digital </a:t>
            </a:r>
            <a:r>
              <a:rPr lang="en-US" sz="2400" dirty="0" smtClean="0"/>
              <a:t>compass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Example #3 – full position tracking from mobile phone data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Mapping </a:t>
            </a:r>
            <a:r>
              <a:rPr lang="en-US" smtClean="0"/>
              <a:t>and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30546"/>
          <a:stretch/>
        </p:blipFill>
        <p:spPr bwMode="auto">
          <a:xfrm>
            <a:off x="1331640" y="836712"/>
            <a:ext cx="6439644" cy="593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VR…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8131"/>
            <a:ext cx="8769032" cy="5505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792088"/>
          </a:xfrm>
        </p:spPr>
        <p:txBody>
          <a:bodyPr/>
          <a:lstStyle/>
          <a:p>
            <a:pPr algn="l"/>
            <a:r>
              <a:rPr lang="en-US" dirty="0" smtClean="0"/>
              <a:t>AR…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7" y="1124743"/>
            <a:ext cx="8572423" cy="5328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7EB-A569-4B21-9523-FA3F81A77BC2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2040" r="-864" b="27315"/>
          <a:stretch/>
        </p:blipFill>
        <p:spPr bwMode="auto">
          <a:xfrm>
            <a:off x="1115616" y="890984"/>
            <a:ext cx="7161447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1737</Words>
  <Application>Microsoft Office PowerPoint</Application>
  <PresentationFormat>On-screen Show (4:3)</PresentationFormat>
  <Paragraphs>539</Paragraphs>
  <Slides>49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Python, Motion Sensors and Data Fusion  PyCon UK, 15 September 2016</vt:lpstr>
      <vt:lpstr>Goals for today…</vt:lpstr>
      <vt:lpstr>Goals for today…</vt:lpstr>
      <vt:lpstr>Goals for today…</vt:lpstr>
      <vt:lpstr>Goals for today…</vt:lpstr>
      <vt:lpstr>Mapping and navigation</vt:lpstr>
      <vt:lpstr>VR…</vt:lpstr>
      <vt:lpstr>AR…</vt:lpstr>
      <vt:lpstr>Motion capture…</vt:lpstr>
      <vt:lpstr>Motion capture…</vt:lpstr>
      <vt:lpstr>Control and stabilisation…</vt:lpstr>
      <vt:lpstr>Automotive…</vt:lpstr>
      <vt:lpstr>“Quantified self”…</vt:lpstr>
      <vt:lpstr>Sports coaching…</vt:lpstr>
      <vt:lpstr>Sports coaching…</vt:lpstr>
      <vt:lpstr>Sports coaching…</vt:lpstr>
      <vt:lpstr>Types of sensors</vt:lpstr>
      <vt:lpstr>Types of sensors</vt:lpstr>
      <vt:lpstr>Types of sensors</vt:lpstr>
      <vt:lpstr>Types of sensors</vt:lpstr>
      <vt:lpstr>Foucault’s gyroscope (1862)</vt:lpstr>
      <vt:lpstr>ST124-M inertial platform for Saturn V (1965)</vt:lpstr>
      <vt:lpstr>PowerPoint Presentation</vt:lpstr>
      <vt:lpstr> </vt:lpstr>
      <vt:lpstr>PowerPoint Presentation</vt:lpstr>
      <vt:lpstr>PowerPoint Presentation</vt:lpstr>
      <vt:lpstr>PowerPoint Presentation</vt:lpstr>
      <vt:lpstr>MEMS gyroscope (2016)</vt:lpstr>
      <vt:lpstr>MEMS gyroscope (2016)</vt:lpstr>
      <vt:lpstr>Sensors in Metawear C PRO and BBC micro:bit</vt:lpstr>
      <vt:lpstr>Metaware C Pro – hardware</vt:lpstr>
      <vt:lpstr>BBC microbit – hardware</vt:lpstr>
      <vt:lpstr>Example #1 – Wireless motion logging</vt:lpstr>
      <vt:lpstr>Example #1 – BBC microbit code</vt:lpstr>
      <vt:lpstr>Example #1 – BBC microbit code</vt:lpstr>
      <vt:lpstr>Example #1 – BBC microbit code</vt:lpstr>
      <vt:lpstr>Example #1 – Analyse data in IPython</vt:lpstr>
      <vt:lpstr>Example #1 – Analyse data in IPython</vt:lpstr>
      <vt:lpstr>Example #1 – Analyse data in IPython</vt:lpstr>
      <vt:lpstr>Example #1 – Analyse data in IPython</vt:lpstr>
      <vt:lpstr>Data fusion</vt:lpstr>
      <vt:lpstr>Example #2 – Tilt-compensating compass</vt:lpstr>
      <vt:lpstr>Example #3 – Kalman filter for 6-/9-DoF IMU</vt:lpstr>
      <vt:lpstr>Project ideas</vt:lpstr>
      <vt:lpstr>Goals for today…</vt:lpstr>
      <vt:lpstr>References</vt:lpstr>
      <vt:lpstr>They use comparable MEMS sensors</vt:lpstr>
      <vt:lpstr>In technical terms, what do we want?</vt:lpstr>
      <vt:lpstr>Sensor degrees of freedom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from the Inside PyData tutorial, 6 May 2016</dc:title>
  <dc:creator>stephen</dc:creator>
  <cp:lastModifiedBy>stephen</cp:lastModifiedBy>
  <cp:revision>310</cp:revision>
  <dcterms:created xsi:type="dcterms:W3CDTF">2016-05-02T21:59:25Z</dcterms:created>
  <dcterms:modified xsi:type="dcterms:W3CDTF">2016-09-10T23:42:39Z</dcterms:modified>
</cp:coreProperties>
</file>